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3" r:id="rId3"/>
    <p:sldId id="260" r:id="rId4"/>
    <p:sldId id="275" r:id="rId5"/>
    <p:sldId id="265" r:id="rId6"/>
    <p:sldId id="261" r:id="rId7"/>
    <p:sldId id="262" r:id="rId8"/>
    <p:sldId id="272" r:id="rId9"/>
    <p:sldId id="257" r:id="rId10"/>
    <p:sldId id="258" r:id="rId11"/>
    <p:sldId id="259" r:id="rId12"/>
    <p:sldId id="276" r:id="rId13"/>
    <p:sldId id="279" r:id="rId14"/>
    <p:sldId id="285" r:id="rId15"/>
    <p:sldId id="277" r:id="rId16"/>
    <p:sldId id="278" r:id="rId17"/>
    <p:sldId id="284" r:id="rId18"/>
    <p:sldId id="281" r:id="rId19"/>
    <p:sldId id="286" r:id="rId20"/>
    <p:sldId id="287" r:id="rId21"/>
    <p:sldId id="288" r:id="rId22"/>
    <p:sldId id="289" r:id="rId23"/>
    <p:sldId id="290" r:id="rId24"/>
    <p:sldId id="291" r:id="rId25"/>
    <p:sldId id="283" r:id="rId26"/>
    <p:sldId id="271" r:id="rId27"/>
    <p:sldId id="266" r:id="rId28"/>
    <p:sldId id="270" r:id="rId29"/>
    <p:sldId id="269" r:id="rId30"/>
    <p:sldId id="268" r:id="rId31"/>
    <p:sldId id="264" r:id="rId32"/>
    <p:sldId id="263" r:id="rId33"/>
    <p:sldId id="26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起始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工作表1!$A$2:$A$7</c:f>
              <c:strCache>
                <c:ptCount val="5"/>
                <c:pt idx="0">
                  <c:v>天線噴印</c:v>
                </c:pt>
                <c:pt idx="1">
                  <c:v>天線測試與修正</c:v>
                </c:pt>
                <c:pt idx="2">
                  <c:v>藍芽模組整合</c:v>
                </c:pt>
                <c:pt idx="3">
                  <c:v>太陽能模組整合</c:v>
                </c:pt>
                <c:pt idx="4">
                  <c:v>最終測試與修正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0">
                  <c:v>44249</c:v>
                </c:pt>
                <c:pt idx="1">
                  <c:v>44263</c:v>
                </c:pt>
                <c:pt idx="2">
                  <c:v>44284</c:v>
                </c:pt>
                <c:pt idx="3">
                  <c:v>44298</c:v>
                </c:pt>
                <c:pt idx="4">
                  <c:v>44305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FF-4A38-B10E-669B0B72A5C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日期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strRef>
              <c:f>工作表1!$A$2:$A$7</c:f>
              <c:strCache>
                <c:ptCount val="5"/>
                <c:pt idx="0">
                  <c:v>天線噴印</c:v>
                </c:pt>
                <c:pt idx="1">
                  <c:v>天線測試與修正</c:v>
                </c:pt>
                <c:pt idx="2">
                  <c:v>藍芽模組整合</c:v>
                </c:pt>
                <c:pt idx="3">
                  <c:v>太陽能模組整合</c:v>
                </c:pt>
                <c:pt idx="4">
                  <c:v>最終測試與修正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  <c:pt idx="0">
                  <c:v>14</c:v>
                </c:pt>
                <c:pt idx="1">
                  <c:v>21</c:v>
                </c:pt>
                <c:pt idx="2">
                  <c:v>14</c:v>
                </c:pt>
                <c:pt idx="3">
                  <c:v>7</c:v>
                </c:pt>
                <c:pt idx="4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FF-4A38-B10E-669B0B72A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5068543"/>
        <c:axId val="1374531775"/>
      </c:barChart>
      <c:catAx>
        <c:axId val="1495068543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1374531775"/>
        <c:crosses val="autoZero"/>
        <c:auto val="1"/>
        <c:lblAlgn val="ctr"/>
        <c:lblOffset val="100"/>
        <c:noMultiLvlLbl val="0"/>
      </c:catAx>
      <c:valAx>
        <c:axId val="1374531775"/>
        <c:scaling>
          <c:orientation val="minMax"/>
          <c:max val="44320"/>
          <c:min val="4424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zh-TW"/>
          </a:p>
        </c:txPr>
        <c:crossAx val="1495068543"/>
        <c:crosses val="autoZero"/>
        <c:crossBetween val="between"/>
        <c:majorUnit val="7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r>
              <a:rPr lang="zh-TW" sz="2800" b="1"/>
              <a:t>貢獻百分比</a:t>
            </a:r>
          </a:p>
        </c:rich>
      </c:tx>
      <c:layout>
        <c:manualLayout>
          <c:xMode val="edge"/>
          <c:yMode val="edge"/>
          <c:x val="0.31836444901869526"/>
          <c:y val="1.49424474566193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貢獻百分比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78-46E0-820A-39193467D220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78-46E0-820A-39193467D220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78-46E0-820A-39193467D220}"/>
              </c:ext>
            </c:extLst>
          </c:dPt>
          <c:dPt>
            <c:idx val="3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78-46E0-820A-39193467D220}"/>
              </c:ext>
            </c:extLst>
          </c:dPt>
          <c:dLbls>
            <c:dLbl>
              <c:idx val="0"/>
              <c:layout>
                <c:manualLayout>
                  <c:x val="-0.17476256982970839"/>
                  <c:y val="0.21872976414723835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C78-46E0-820A-39193467D220}"/>
                </c:ext>
              </c:extLst>
            </c:dLbl>
            <c:dLbl>
              <c:idx val="1"/>
              <c:layout>
                <c:manualLayout>
                  <c:x val="-0.21026884160462858"/>
                  <c:y val="-0.10401205126529431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C78-46E0-820A-39193467D220}"/>
                </c:ext>
              </c:extLst>
            </c:dLbl>
            <c:dLbl>
              <c:idx val="2"/>
              <c:layout>
                <c:manualLayout>
                  <c:x val="0.16766285851285453"/>
                  <c:y val="-0.1613213263236322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C78-46E0-820A-39193467D220}"/>
                </c:ext>
              </c:extLst>
            </c:dLbl>
            <c:dLbl>
              <c:idx val="3"/>
              <c:layout>
                <c:manualLayout>
                  <c:x val="0.22456952611563102"/>
                  <c:y val="0.185275009684347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C78-46E0-820A-39193467D2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n-cs"/>
                  </a:defRPr>
                </a:pPr>
                <a:endParaRPr lang="zh-TW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工作表1!$A$2:$A$5</c:f>
              <c:strCache>
                <c:ptCount val="4"/>
                <c:pt idx="0">
                  <c:v>黃旭邦</c:v>
                </c:pt>
                <c:pt idx="1">
                  <c:v>李俊毅</c:v>
                </c:pt>
                <c:pt idx="2">
                  <c:v>游鎮遠</c:v>
                </c:pt>
                <c:pt idx="3">
                  <c:v>李彥霖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20</c:v>
                </c:pt>
                <c:pt idx="1">
                  <c:v>24</c:v>
                </c:pt>
                <c:pt idx="2">
                  <c:v>28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C78-46E0-820A-39193467D2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02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259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88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32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849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59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368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599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06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97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25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706F19C-7E6B-4043-852A-F307BA340088}" type="datetimeFigureOut">
              <a:rPr lang="zh-TW" altLang="en-US" smtClean="0"/>
              <a:t>2020/12/28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052EC4E-0875-496D-984C-071B802054B5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94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le9.net/2015/03/mbed-experiment-bluetooth-hc-05/" TargetMode="External"/><Relationship Id="rId2" Type="http://schemas.openxmlformats.org/officeDocument/2006/relationships/hyperlink" Target="https://hivenson.blogspot.com/2013/05/arduino-flash_26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ss.hackpad.tw/ep/pad/static/gUdmMEJFP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7F6946-356E-4DC0-ACFD-0BB5B92E7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29587"/>
            <a:ext cx="11277600" cy="3566160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整合至自偏壓收發機模組的</a:t>
            </a:r>
            <a:br>
              <a:rPr lang="en-US" altLang="zh-TW" sz="6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6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半透明天線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F6629D-9B74-4F51-97C1-8B030B314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880" y="454533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組長：黃旭邦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107360709</a:t>
            </a:r>
          </a:p>
          <a:p>
            <a:pPr algn="ctr"/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組員：李俊毅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107360707</a:t>
            </a:r>
          </a:p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	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游鎮遠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107360734</a:t>
            </a:r>
          </a:p>
          <a:p>
            <a:pPr algn="ctr"/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	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李彥霖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107360741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037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E5E2BA-3F14-4B72-B780-75D12C194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" y="89731"/>
            <a:ext cx="12192000" cy="66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2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52EF8039-2812-4F81-8233-9941416D6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17"/>
            <a:ext cx="12192000" cy="67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A96259-3F5A-44EA-8542-B227DC639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874" y="634480"/>
            <a:ext cx="4619355" cy="55890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27A089-09AF-40B6-B7A2-FEFAA39D3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32" y="1326404"/>
            <a:ext cx="4728728" cy="4205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759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CFF41BF-6BF5-4DB8-A566-4C3A6E5C8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65" y="547687"/>
            <a:ext cx="7381875" cy="5762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EEF917A-2BBF-443B-8814-466C3066C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0" t="23174" r="37671" b="22691"/>
          <a:stretch/>
        </p:blipFill>
        <p:spPr>
          <a:xfrm>
            <a:off x="8883941" y="1748639"/>
            <a:ext cx="2602041" cy="33607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49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88D52F-D91D-4977-945E-02660E1A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225" y="647700"/>
            <a:ext cx="4019550" cy="5562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26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DAF5BA8-277D-4B6C-A32B-4168FDBC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785"/>
            <a:ext cx="12192000" cy="5170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BB3F16-ABA7-4938-B288-8AF044ECB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6" t="45398" r="11962" b="43831"/>
          <a:stretch/>
        </p:blipFill>
        <p:spPr>
          <a:xfrm>
            <a:off x="9610531" y="3187940"/>
            <a:ext cx="1748163" cy="88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7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AF23A1-767A-418C-818D-077FB215F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247"/>
            <a:ext cx="12192000" cy="5171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261BB4-FD30-4982-9572-F5A52399F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2" t="55864" r="39541" b="38377"/>
          <a:stretch/>
        </p:blipFill>
        <p:spPr>
          <a:xfrm>
            <a:off x="5299788" y="3722914"/>
            <a:ext cx="3545633" cy="5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1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4F5F688-28F5-4AD6-A72E-27A64DA46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247"/>
            <a:ext cx="12192000" cy="5171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AAEC540-710B-4162-A9B9-1F833D2525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2" t="26682" r="16468" b="64983"/>
          <a:stretch/>
        </p:blipFill>
        <p:spPr>
          <a:xfrm>
            <a:off x="8774884" y="1954635"/>
            <a:ext cx="1871796" cy="76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4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9A95C0-48F7-4061-9971-7994C9BE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247"/>
            <a:ext cx="12192000" cy="5171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4995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D1C082-45C2-4A85-A608-6889652C7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67B652-0E53-407D-BBAA-F5281C282CF6}"/>
              </a:ext>
            </a:extLst>
          </p:cNvPr>
          <p:cNvSpPr/>
          <p:nvPr/>
        </p:nvSpPr>
        <p:spPr>
          <a:xfrm>
            <a:off x="2768367" y="1031846"/>
            <a:ext cx="1744910" cy="687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B94FE0-E682-4AC3-BB4F-A7A57A31A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4" t="6167" r="63257" b="82984"/>
          <a:stretch/>
        </p:blipFill>
        <p:spPr>
          <a:xfrm>
            <a:off x="1686185" y="1031846"/>
            <a:ext cx="2459284" cy="9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B12C06-72DF-427B-B9BC-0826A850F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5A94F-C2F9-4D09-8E3A-3F20E5CBC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研究動機 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專題目標</a:t>
            </a: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研究方法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研究進度</a:t>
            </a: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未來規劃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組員分工與貢獻度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參考資料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288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3E0105C-3076-4B35-AD6C-43D76C84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744"/>
            <a:ext cx="12192000" cy="5174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C2BC2D1-0940-4A6A-8F46-75BC1E3F9052}"/>
              </a:ext>
            </a:extLst>
          </p:cNvPr>
          <p:cNvSpPr/>
          <p:nvPr/>
        </p:nvSpPr>
        <p:spPr>
          <a:xfrm>
            <a:off x="2608976" y="1166070"/>
            <a:ext cx="1744910" cy="687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52A5EAA-4A5A-48C7-9871-F92DC710B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3" t="6268" r="64289" b="80834"/>
          <a:stretch/>
        </p:blipFill>
        <p:spPr>
          <a:xfrm>
            <a:off x="1686186" y="1031847"/>
            <a:ext cx="2458800" cy="1098958"/>
          </a:xfrm>
          <a:prstGeom prst="rect">
            <a:avLst/>
          </a:prstGeom>
        </p:spPr>
      </p:pic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4B62A54-F37D-4FFF-926A-C3BB45C4F818}"/>
              </a:ext>
            </a:extLst>
          </p:cNvPr>
          <p:cNvCxnSpPr/>
          <p:nvPr/>
        </p:nvCxnSpPr>
        <p:spPr>
          <a:xfrm>
            <a:off x="1686186" y="1031847"/>
            <a:ext cx="236569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13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67AB48-D77D-40AE-A1A2-E7020E8D7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878"/>
            <a:ext cx="12192000" cy="5156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492A35-6D4D-43F7-8BD3-231DF8CE89B1}"/>
              </a:ext>
            </a:extLst>
          </p:cNvPr>
          <p:cNvSpPr/>
          <p:nvPr/>
        </p:nvSpPr>
        <p:spPr>
          <a:xfrm>
            <a:off x="2734811" y="1031847"/>
            <a:ext cx="1744910" cy="687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C3CBB62-A2F8-47EB-BF14-BCA2373FA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8" t="6113" r="63257" b="83149"/>
          <a:stretch/>
        </p:blipFill>
        <p:spPr>
          <a:xfrm>
            <a:off x="1673190" y="1031847"/>
            <a:ext cx="2458800" cy="9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4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DFA342E-C266-45EB-AE6E-F40FF87B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432"/>
            <a:ext cx="12192000" cy="5049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6854318-5A68-47FC-A24D-EA435D114CCB}"/>
              </a:ext>
            </a:extLst>
          </p:cNvPr>
          <p:cNvSpPr/>
          <p:nvPr/>
        </p:nvSpPr>
        <p:spPr>
          <a:xfrm>
            <a:off x="2688244" y="1223275"/>
            <a:ext cx="1791477" cy="661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66379E0-6FE9-4C5E-A393-F67AF116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7959" r="63189" b="80399"/>
          <a:stretch/>
        </p:blipFill>
        <p:spPr>
          <a:xfrm>
            <a:off x="1736863" y="1104029"/>
            <a:ext cx="2566690" cy="9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D207E84-2900-4502-A6A2-BD55BC569D2B}"/>
              </a:ext>
            </a:extLst>
          </p:cNvPr>
          <p:cNvSpPr txBox="1"/>
          <p:nvPr/>
        </p:nvSpPr>
        <p:spPr>
          <a:xfrm>
            <a:off x="369114" y="184557"/>
            <a:ext cx="241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無網格：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B5E715-8FA7-4F9E-AFCD-C56C658D823E}"/>
              </a:ext>
            </a:extLst>
          </p:cNvPr>
          <p:cNvSpPr/>
          <p:nvPr/>
        </p:nvSpPr>
        <p:spPr>
          <a:xfrm>
            <a:off x="3691156" y="1104029"/>
            <a:ext cx="536895" cy="90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3042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E22118-2FD2-4289-9E44-52A1A1EBE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7331"/>
            <a:ext cx="12192000" cy="51633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A78133-9146-4C4A-BCA8-E851E98E1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6" t="15764" r="30654" b="78222"/>
          <a:stretch/>
        </p:blipFill>
        <p:spPr>
          <a:xfrm>
            <a:off x="7237563" y="1639019"/>
            <a:ext cx="2012830" cy="6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7F2902-FFBF-4D86-924D-3D8A6FFB5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289"/>
            <a:ext cx="12192000" cy="5057422"/>
          </a:xfrm>
          <a:prstGeom prst="rect">
            <a:avLst/>
          </a:prstGeom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18A6F04-A53C-4FB0-9163-90F9C2F25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12" t="17618" r="23211" b="76332"/>
          <a:stretch/>
        </p:blipFill>
        <p:spPr>
          <a:xfrm>
            <a:off x="7432646" y="1677798"/>
            <a:ext cx="2281806" cy="57386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7FB2E1-A0C0-45B9-A904-D248ACBC9F7A}"/>
              </a:ext>
            </a:extLst>
          </p:cNvPr>
          <p:cNvSpPr txBox="1"/>
          <p:nvPr/>
        </p:nvSpPr>
        <p:spPr>
          <a:xfrm>
            <a:off x="369114" y="184557"/>
            <a:ext cx="241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rgbClr val="FF0000"/>
                </a:solidFill>
              </a:rPr>
              <a:t>無網格：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D1C239-59F4-4591-AD0B-F48746D73823}"/>
              </a:ext>
            </a:extLst>
          </p:cNvPr>
          <p:cNvSpPr/>
          <p:nvPr/>
        </p:nvSpPr>
        <p:spPr>
          <a:xfrm>
            <a:off x="8934275" y="1619075"/>
            <a:ext cx="662731" cy="632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181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AF285BA5-2968-4153-A4F7-F7BC6142A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35"/>
            <a:ext cx="12192000" cy="5194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 descr="一張含有 桌 的圖片&#10;&#10;自動產生的描述">
            <a:extLst>
              <a:ext uri="{FF2B5EF4-FFF2-40B4-BE49-F238E27FC236}">
                <a16:creationId xmlns:a16="http://schemas.microsoft.com/office/drawing/2014/main" id="{70BF1B1F-037B-4E2F-81E1-60EC039BF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7" t="16681" r="32041" b="77392"/>
          <a:stretch/>
        </p:blipFill>
        <p:spPr>
          <a:xfrm>
            <a:off x="6096000" y="1548881"/>
            <a:ext cx="2218989" cy="6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32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4C5F88-645F-411F-B631-C5167D86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硬體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7BE74A-BDC3-401B-B6BA-ACF2063B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Arduino uno</a:t>
            </a:r>
          </a:p>
          <a:p>
            <a:pPr lvl="1"/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HC-05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藍芽模組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可變電阻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TW" sz="280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LiPo Rider</a:t>
            </a:r>
            <a:r>
              <a:rPr lang="zh-TW" altLang="en-US" sz="280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太陽能穩壓</a:t>
            </a:r>
            <a:endParaRPr lang="en-US" altLang="zh-TW" sz="2800" i="0" dirty="0"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6000mAh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鋰電池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TW" sz="28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1W 80mm x 100mm</a:t>
            </a:r>
            <a:r>
              <a:rPr lang="zh-TW" altLang="en-US" sz="2800" b="0" i="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太陽能板</a:t>
            </a:r>
          </a:p>
        </p:txBody>
      </p:sp>
    </p:spTree>
    <p:extLst>
      <p:ext uri="{BB962C8B-B14F-4D97-AF65-F5344CB8AC3E}">
        <p14:creationId xmlns:p14="http://schemas.microsoft.com/office/powerpoint/2010/main" val="407980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群組 28">
            <a:extLst>
              <a:ext uri="{FF2B5EF4-FFF2-40B4-BE49-F238E27FC236}">
                <a16:creationId xmlns:a16="http://schemas.microsoft.com/office/drawing/2014/main" id="{66419F1F-7461-4D5B-A7EC-7AB408B535C8}"/>
              </a:ext>
            </a:extLst>
          </p:cNvPr>
          <p:cNvGrpSpPr/>
          <p:nvPr/>
        </p:nvGrpSpPr>
        <p:grpSpPr>
          <a:xfrm>
            <a:off x="657906" y="356289"/>
            <a:ext cx="10561023" cy="6145421"/>
            <a:chOff x="657906" y="326684"/>
            <a:chExt cx="10561023" cy="6145421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C4E1C88A-ED74-41DF-B1B1-8FF2CA708488}"/>
                </a:ext>
              </a:extLst>
            </p:cNvPr>
            <p:cNvGrpSpPr/>
            <p:nvPr/>
          </p:nvGrpSpPr>
          <p:grpSpPr>
            <a:xfrm>
              <a:off x="5630625" y="1174458"/>
              <a:ext cx="5588304" cy="5297647"/>
              <a:chOff x="1598496" y="0"/>
              <a:chExt cx="7008610" cy="664408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3E47346-6C14-40CA-9E7A-D36D9A27D3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445" b="3120"/>
              <a:stretch/>
            </p:blipFill>
            <p:spPr bwMode="auto">
              <a:xfrm>
                <a:off x="3560764" y="0"/>
                <a:ext cx="5046342" cy="6644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FFA26CF-9A0E-4DD4-8D45-F6F436E95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44" b="89727" l="1465" r="35840">
                            <a14:foregroundMark x1="3516" y1="41509" x2="3516" y2="41509"/>
                            <a14:foregroundMark x1="1465" y1="34591" x2="1465" y2="34591"/>
                            <a14:foregroundMark x1="31152" y1="55975" x2="31152" y2="55975"/>
                            <a14:foregroundMark x1="31445" y1="51153" x2="31445" y2="51153"/>
                            <a14:foregroundMark x1="31152" y1="45702" x2="31152" y2="45702"/>
                            <a14:foregroundMark x1="31348" y1="41509" x2="31348" y2="41509"/>
                            <a14:foregroundMark x1="31250" y1="36478" x2="31250" y2="36478"/>
                            <a14:foregroundMark x1="31250" y1="31866" x2="31250" y2="31866"/>
                            <a14:foregroundMark x1="31641" y1="46331" x2="31641" y2="46331"/>
                            <a14:foregroundMark x1="4395" y1="47589" x2="4395" y2="47589"/>
                            <a14:foregroundMark x1="32227" y1="31027" x2="32227" y2="3102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077"/>
              <a:stretch/>
            </p:blipFill>
            <p:spPr bwMode="auto">
              <a:xfrm>
                <a:off x="1598496" y="2667308"/>
                <a:ext cx="2312565" cy="2711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EBC8B637-F94F-40BD-B906-CC17F3B0A63B}"/>
                  </a:ext>
                </a:extLst>
              </p:cNvPr>
              <p:cNvSpPr/>
              <p:nvPr/>
            </p:nvSpPr>
            <p:spPr>
              <a:xfrm>
                <a:off x="3363985" y="3624885"/>
                <a:ext cx="2178341" cy="45719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9959985B-5585-49E1-AC50-E4D4D1B0D63E}"/>
                  </a:ext>
                </a:extLst>
              </p:cNvPr>
              <p:cNvSpPr/>
              <p:nvPr/>
            </p:nvSpPr>
            <p:spPr>
              <a:xfrm>
                <a:off x="3363986" y="3765127"/>
                <a:ext cx="2046914" cy="45719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221C29EF-924B-4C3D-8259-C1D28D615E06}"/>
                  </a:ext>
                </a:extLst>
              </p:cNvPr>
              <p:cNvSpPr/>
              <p:nvPr/>
            </p:nvSpPr>
            <p:spPr>
              <a:xfrm>
                <a:off x="3363985" y="3895209"/>
                <a:ext cx="4998965" cy="4571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E4420F6D-E445-4AB6-B2C5-EF36002FF197}"/>
                  </a:ext>
                </a:extLst>
              </p:cNvPr>
              <p:cNvSpPr/>
              <p:nvPr/>
            </p:nvSpPr>
            <p:spPr>
              <a:xfrm rot="16200000">
                <a:off x="6435029" y="1990147"/>
                <a:ext cx="3855842" cy="4571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3C83608-06EA-4052-8917-2A4B95395FF2}"/>
                  </a:ext>
                </a:extLst>
              </p:cNvPr>
              <p:cNvSpPr/>
              <p:nvPr/>
            </p:nvSpPr>
            <p:spPr>
              <a:xfrm>
                <a:off x="3373845" y="4029406"/>
                <a:ext cx="4844997" cy="45719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992366DD-A2DA-4ECB-9B41-71EC92B10753}"/>
                  </a:ext>
                </a:extLst>
              </p:cNvPr>
              <p:cNvSpPr/>
              <p:nvPr/>
            </p:nvSpPr>
            <p:spPr>
              <a:xfrm rot="16200000">
                <a:off x="6200167" y="2056450"/>
                <a:ext cx="3990039" cy="4731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7D845162-55A6-4994-98A5-F0465F095A4F}"/>
                  </a:ext>
                </a:extLst>
              </p:cNvPr>
              <p:cNvSpPr/>
              <p:nvPr/>
            </p:nvSpPr>
            <p:spPr>
              <a:xfrm>
                <a:off x="3347207" y="3474720"/>
                <a:ext cx="92308" cy="756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61E0D187-BE61-4265-9A81-34B783D5DD3A}"/>
                  </a:ext>
                </a:extLst>
              </p:cNvPr>
              <p:cNvSpPr/>
              <p:nvPr/>
            </p:nvSpPr>
            <p:spPr>
              <a:xfrm>
                <a:off x="3347207" y="4147285"/>
                <a:ext cx="92308" cy="756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4A586A74-9C84-4712-B0FE-E5AEE07F2BFC}"/>
                </a:ext>
              </a:extLst>
            </p:cNvPr>
            <p:cNvGrpSpPr/>
            <p:nvPr/>
          </p:nvGrpSpPr>
          <p:grpSpPr>
            <a:xfrm>
              <a:off x="657906" y="326684"/>
              <a:ext cx="3924523" cy="4415909"/>
              <a:chOff x="375749" y="327170"/>
              <a:chExt cx="3449699" cy="3881633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9EFB90B0-FAB4-4A4A-B475-2A029CB738B8}"/>
                  </a:ext>
                </a:extLst>
              </p:cNvPr>
              <p:cNvGrpSpPr/>
              <p:nvPr/>
            </p:nvGrpSpPr>
            <p:grpSpPr>
              <a:xfrm>
                <a:off x="375749" y="327170"/>
                <a:ext cx="3449699" cy="3881633"/>
                <a:chOff x="959885" y="1442906"/>
                <a:chExt cx="3449699" cy="3881633"/>
              </a:xfrm>
            </p:grpSpPr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130F2DEF-BDD4-45C3-91F4-6A1075DD5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597" r="-1636" b="22894"/>
                <a:stretch/>
              </p:blipFill>
              <p:spPr>
                <a:xfrm>
                  <a:off x="1023608" y="1442906"/>
                  <a:ext cx="3385976" cy="3506598"/>
                </a:xfrm>
                <a:prstGeom prst="rect">
                  <a:avLst/>
                </a:prstGeom>
              </p:spPr>
            </p:pic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6CBDD011-ACAD-446A-9762-51817EAC58B9}"/>
                    </a:ext>
                  </a:extLst>
                </p:cNvPr>
                <p:cNvSpPr/>
                <p:nvPr/>
              </p:nvSpPr>
              <p:spPr>
                <a:xfrm>
                  <a:off x="959885" y="4542638"/>
                  <a:ext cx="1229642" cy="511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0E8664F1-5433-43E1-A024-33CCC7285185}"/>
                    </a:ext>
                  </a:extLst>
                </p:cNvPr>
                <p:cNvSpPr/>
                <p:nvPr/>
              </p:nvSpPr>
              <p:spPr>
                <a:xfrm>
                  <a:off x="1610228" y="4812811"/>
                  <a:ext cx="1229642" cy="511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6F55E8A-4C90-4131-82AF-3F1C43AB5DE0}"/>
                    </a:ext>
                  </a:extLst>
                </p:cNvPr>
                <p:cNvSpPr/>
                <p:nvPr/>
              </p:nvSpPr>
              <p:spPr>
                <a:xfrm>
                  <a:off x="3369730" y="3800521"/>
                  <a:ext cx="235369" cy="10122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3C751E2-4C70-4833-870D-7FED16B30339}"/>
                  </a:ext>
                </a:extLst>
              </p:cNvPr>
              <p:cNvSpPr/>
              <p:nvPr/>
            </p:nvSpPr>
            <p:spPr>
              <a:xfrm>
                <a:off x="3277838" y="2341885"/>
                <a:ext cx="290734" cy="685800"/>
              </a:xfrm>
              <a:prstGeom prst="rect">
                <a:avLst/>
              </a:prstGeom>
              <a:solidFill>
                <a:srgbClr val="EEECE1"/>
              </a:solidFill>
              <a:ln>
                <a:solidFill>
                  <a:srgbClr val="EEECE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45C1DAE-CC44-44F9-9111-718FE8D20A73}"/>
                </a:ext>
              </a:extLst>
            </p:cNvPr>
            <p:cNvSpPr/>
            <p:nvPr/>
          </p:nvSpPr>
          <p:spPr>
            <a:xfrm>
              <a:off x="2457974" y="4144151"/>
              <a:ext cx="67112" cy="145243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6AEEF3AF-E069-403A-A800-9464E7796829}"/>
                </a:ext>
              </a:extLst>
            </p:cNvPr>
            <p:cNvSpPr/>
            <p:nvPr/>
          </p:nvSpPr>
          <p:spPr>
            <a:xfrm>
              <a:off x="5222730" y="1821961"/>
              <a:ext cx="67112" cy="377462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55A8F5DA-ED94-4E1F-B2BC-49C64BA60FCD}"/>
                </a:ext>
              </a:extLst>
            </p:cNvPr>
            <p:cNvSpPr/>
            <p:nvPr/>
          </p:nvSpPr>
          <p:spPr>
            <a:xfrm rot="16200000">
              <a:off x="3839789" y="4146532"/>
              <a:ext cx="68242" cy="283186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CB069935-D38D-4933-B67F-CF816B6BA454}"/>
                </a:ext>
              </a:extLst>
            </p:cNvPr>
            <p:cNvSpPr/>
            <p:nvPr/>
          </p:nvSpPr>
          <p:spPr>
            <a:xfrm rot="16200000">
              <a:off x="6460367" y="593421"/>
              <a:ext cx="68243" cy="2525325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84E31A1F-94DA-4F74-8C88-8C3A2DE2E23F}"/>
              </a:ext>
            </a:extLst>
          </p:cNvPr>
          <p:cNvGrpSpPr/>
          <p:nvPr/>
        </p:nvGrpSpPr>
        <p:grpSpPr>
          <a:xfrm rot="5400000">
            <a:off x="3452985" y="2697436"/>
            <a:ext cx="1273966" cy="733968"/>
            <a:chOff x="2787558" y="2130013"/>
            <a:chExt cx="2435169" cy="1559338"/>
          </a:xfrm>
        </p:grpSpPr>
        <p:pic>
          <p:nvPicPr>
            <p:cNvPr id="34" name="圖片 33" descr="一張含有 文字 的圖片&#10;&#10;自動產生的描述">
              <a:extLst>
                <a:ext uri="{FF2B5EF4-FFF2-40B4-BE49-F238E27FC236}">
                  <a16:creationId xmlns:a16="http://schemas.microsoft.com/office/drawing/2014/main" id="{BE6B2A3D-837D-43B0-B61A-9ECCB48CE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42" t="5619" r="4609" b="8218"/>
            <a:stretch/>
          </p:blipFill>
          <p:spPr>
            <a:xfrm>
              <a:off x="2787558" y="2130013"/>
              <a:ext cx="2435169" cy="1559338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9BD83DD-BFA9-4BD0-961A-6FBB915D99B3}"/>
                </a:ext>
              </a:extLst>
            </p:cNvPr>
            <p:cNvSpPr/>
            <p:nvPr/>
          </p:nvSpPr>
          <p:spPr>
            <a:xfrm>
              <a:off x="3479800" y="2582150"/>
              <a:ext cx="1530061" cy="780195"/>
            </a:xfrm>
            <a:prstGeom prst="rect">
              <a:avLst/>
            </a:prstGeom>
            <a:solidFill>
              <a:srgbClr val="D2D2D2"/>
            </a:solidFill>
            <a:ln>
              <a:solidFill>
                <a:srgbClr val="D2D2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3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45132E9-4196-417F-82AA-1A83A6B31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-3572"/>
            <a:ext cx="9153525" cy="6865144"/>
          </a:xfrm>
        </p:spPr>
      </p:pic>
    </p:spTree>
    <p:extLst>
      <p:ext uri="{BB962C8B-B14F-4D97-AF65-F5344CB8AC3E}">
        <p14:creationId xmlns:p14="http://schemas.microsoft.com/office/powerpoint/2010/main" val="646284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子用品 的圖片&#10;&#10;自動產生的描述">
            <a:extLst>
              <a:ext uri="{FF2B5EF4-FFF2-40B4-BE49-F238E27FC236}">
                <a16:creationId xmlns:a16="http://schemas.microsoft.com/office/drawing/2014/main" id="{A9C7E0B6-BB64-41F2-84C4-240F1DD32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AF106-0BF1-4FB8-A2EE-8FC9ADC1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i="0" dirty="0">
                <a:solidFill>
                  <a:srgbClr val="22222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研究動機</a:t>
            </a:r>
            <a:endParaRPr lang="zh-TW" altLang="en-US" sz="5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368B4-8160-4C39-A16F-779EE5A96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有鑑於近幾年來綠能產業及無線通訊產業蓬勃發展，舉凡像是國家政策補助的太陽能相關產業，目標在 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2025 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年達到再生能源發電達 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20GW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，以及隨著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IOT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物聯網發展而需求逐漸增加的網通相關產業等因素，本專題決定以此為研究方向。</a:t>
            </a:r>
          </a:p>
        </p:txBody>
      </p:sp>
    </p:spTree>
    <p:extLst>
      <p:ext uri="{BB962C8B-B14F-4D97-AF65-F5344CB8AC3E}">
        <p14:creationId xmlns:p14="http://schemas.microsoft.com/office/powerpoint/2010/main" val="849899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D9E8E56-D9B9-46E3-A1A6-917F24A0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" b="7199"/>
          <a:stretch/>
        </p:blipFill>
        <p:spPr>
          <a:xfrm>
            <a:off x="4381500" y="361527"/>
            <a:ext cx="3429000" cy="61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9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143C2-C90F-4C63-8C3E-68C948A6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未來規劃</a:t>
            </a:r>
          </a:p>
        </p:txBody>
      </p:sp>
      <p:graphicFrame>
        <p:nvGraphicFramePr>
          <p:cNvPr id="6" name="內容版面配置區 5">
            <a:extLst>
              <a:ext uri="{FF2B5EF4-FFF2-40B4-BE49-F238E27FC236}">
                <a16:creationId xmlns:a16="http://schemas.microsoft.com/office/drawing/2014/main" id="{9E462DE8-095B-47A2-9393-6BB6519E9C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770038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960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412E8-6320-4E5F-ACBF-5DF61CE6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179992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組員的分工與貢獻百分比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0E661B4-F60C-4D9A-BF42-DE48AEB261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32867"/>
              </p:ext>
            </p:extLst>
          </p:nvPr>
        </p:nvGraphicFramePr>
        <p:xfrm>
          <a:off x="980811" y="1851108"/>
          <a:ext cx="5339777" cy="448299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93772">
                  <a:extLst>
                    <a:ext uri="{9D8B030D-6E8A-4147-A177-3AD203B41FA5}">
                      <a16:colId xmlns:a16="http://schemas.microsoft.com/office/drawing/2014/main" val="167250364"/>
                    </a:ext>
                  </a:extLst>
                </a:gridCol>
                <a:gridCol w="3846005">
                  <a:extLst>
                    <a:ext uri="{9D8B030D-6E8A-4147-A177-3AD203B41FA5}">
                      <a16:colId xmlns:a16="http://schemas.microsoft.com/office/drawing/2014/main" val="3836371958"/>
                    </a:ext>
                  </a:extLst>
                </a:gridCol>
              </a:tblGrid>
              <a:tr h="109809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黃旭邦</a:t>
                      </a:r>
                      <a:endParaRPr lang="en-US" altLang="zh-TW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107360709</a:t>
                      </a:r>
                    </a:p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（組長）</a:t>
                      </a:r>
                      <a:endParaRPr lang="en-US" altLang="zh-TW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資料彙整、會議安排、團隊精神支柱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74712"/>
                  </a:ext>
                </a:extLst>
              </a:tr>
              <a:tr h="1098092"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李俊毅</a:t>
                      </a:r>
                      <a:endParaRPr lang="en-US" altLang="zh-TW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r>
                        <a:rPr lang="en-US" altLang="zh-TW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107360707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焊接硬體、繪製天線</a:t>
                      </a:r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、</a:t>
                      </a:r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製作期末報告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312921"/>
                  </a:ext>
                </a:extLst>
              </a:tr>
              <a:tr h="109809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游鎮遠</a:t>
                      </a:r>
                      <a:endParaRPr lang="en-US" altLang="zh-TW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107360734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繪製天線、模擬天線、硬體接線、</a:t>
                      </a:r>
                      <a:endParaRPr lang="en-US" altLang="zh-TW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編寫</a:t>
                      </a:r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Arduino</a:t>
                      </a:r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程式、製作期末報告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880538"/>
                  </a:ext>
                </a:extLst>
              </a:tr>
              <a:tr h="109809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李彥霖</a:t>
                      </a:r>
                      <a:endParaRPr lang="en-US" altLang="zh-TW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107360741</a:t>
                      </a:r>
                      <a:endParaRPr lang="zh-TW" altLang="en-US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繪製天線、模擬天線、製作期末報告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42746"/>
                  </a:ext>
                </a:extLst>
              </a:tr>
            </a:tbl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6E96021F-ED63-45B3-BF5A-BA75B7F91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477628"/>
              </p:ext>
            </p:extLst>
          </p:nvPr>
        </p:nvGraphicFramePr>
        <p:xfrm>
          <a:off x="6621691" y="1667300"/>
          <a:ext cx="5184577" cy="4850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938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93099-C48F-43B2-94D8-2DBC1D14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C19B65-6E93-4986-B1E7-464C0C483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2"/>
              </a:rPr>
              <a:t>https://hivenson.blogspot.com/2013/05/arduino-flash_26.html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3"/>
              </a:rPr>
              <a:t>https://single9.net/2015/03/mbed-experiment-bluetooth-hc-05/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sz="2400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https://lass.hackpad.tw/ep/pad/static/gUdmMEJFPIt</a:t>
            </a:r>
            <a:endParaRPr lang="en-US" altLang="zh-TW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863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5AF106-0BF1-4FB8-A2EE-8FC9ADC16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i="0" dirty="0">
                <a:solidFill>
                  <a:srgbClr val="222222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研究動機</a:t>
            </a:r>
            <a:endParaRPr lang="zh-TW" altLang="en-US" sz="5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368B4-8160-4C39-A16F-779EE5A96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lvl="1"/>
            <a:r>
              <a:rPr lang="zh-TW" altLang="en-US" sz="2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本專題希望製作出一種</a:t>
            </a:r>
            <a:r>
              <a:rPr lang="zh-TW" altLang="en-US" sz="26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可透光且擁有透光率的半透明天線</a:t>
            </a:r>
            <a:r>
              <a:rPr lang="zh-TW" altLang="en-US" sz="2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，以此</a:t>
            </a:r>
            <a:r>
              <a:rPr lang="zh-TW" altLang="en-US" sz="2600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取代原先藍牙模組之天線，將其整合在太陽能供電模組之上</a:t>
            </a:r>
            <a:r>
              <a:rPr lang="zh-TW" altLang="en-US" sz="2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，在不影響太陽能板運作的同時，也能提供自身傳輸訊息所需的電力供應。</a:t>
            </a:r>
            <a:endParaRPr lang="en-US" altLang="zh-TW" sz="2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sz="2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如此整合之後，可以縮小整體供電模組與藍牙模組的總體積，並且不需要額外供電，就能置於戶外場所長時間傳輸訊息，預期未來還能接上感測器等模組，以便長期觀測數據。</a:t>
            </a:r>
            <a:endParaRPr lang="en-US" altLang="zh-TW" sz="2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80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07F58C-195D-4527-87B7-9731C337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專題目標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B8B07F4-FFB3-4560-83CA-DBB8BF53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本專題期望最終能完成可使太陽光順利穿透的天線，且穩定利用太陽能板達到對藍牙模組自供電的效果，除了整體收發裝置體積減小，也可長期置於戶外環境，再另外接上感測器後，即可持續對外傳輸資訊。</a:t>
            </a:r>
          </a:p>
        </p:txBody>
      </p:sp>
    </p:spTree>
    <p:extLst>
      <p:ext uri="{BB962C8B-B14F-4D97-AF65-F5344CB8AC3E}">
        <p14:creationId xmlns:p14="http://schemas.microsoft.com/office/powerpoint/2010/main" val="93850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AEAC8-6811-49EC-A61A-E46A16A97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3527"/>
            <a:ext cx="10058400" cy="1450757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A3C912-13D6-4E67-A5E0-897756C83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本次專題之半透明天線是基於奈米噴印技術所印製而成，經由本組與指導教授討論後決定採用奈米銀印製於透明基板之上，先以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HFSS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模擬，修改傳統</a:t>
            </a:r>
            <a:r>
              <a:rPr lang="en-US" altLang="zh-TW" sz="28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Monopole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之外型，在其奈米銀部分刻上</a:t>
            </a:r>
            <a:r>
              <a:rPr lang="zh-TW" altLang="en-US" sz="2800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網狀空隙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，除保留天線基本功能外，同時使太陽光能穿透天線與透明基板，讓太陽能板能順利充電。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zh-TW" alt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在傳輸及功能方面，本組決定使用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Arduino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作為開發平台，以太陽板加上穩壓模組推動藍牙模組傳輸數值，並使用可變電阻調整參數，模擬為真實感測數值輸出，再透過手機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作為接收端進行測試。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833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B4A644B7-C018-46CF-879E-03CC1D2AC0F7}"/>
              </a:ext>
            </a:extLst>
          </p:cNvPr>
          <p:cNvSpPr txBox="1">
            <a:spLocks/>
          </p:cNvSpPr>
          <p:nvPr/>
        </p:nvSpPr>
        <p:spPr>
          <a:xfrm>
            <a:off x="1097280" y="263527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研究進度</a:t>
            </a:r>
          </a:p>
        </p:txBody>
      </p:sp>
    </p:spTree>
    <p:extLst>
      <p:ext uri="{BB962C8B-B14F-4D97-AF65-F5344CB8AC3E}">
        <p14:creationId xmlns:p14="http://schemas.microsoft.com/office/powerpoint/2010/main" val="2730942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3236AC-C86B-42AF-990A-AF2B599D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solidFill>
                  <a:srgbClr val="22222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天線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78D22-05FF-480C-BB78-5DB184B43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目前已將傳統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Monopole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天線更改為具有網狀空隙的版本，並使用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HFSS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跑模擬圖，設定參數如下頁。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基板：</a:t>
            </a:r>
            <a:r>
              <a:rPr lang="en-US" altLang="zh-TW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0.3mm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透明基板</a:t>
            </a:r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TW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sz="28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導體材質</a:t>
            </a:r>
            <a:r>
              <a:rPr lang="zh-TW" altLang="en-US" sz="28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：奈米銀墨水</a:t>
            </a:r>
          </a:p>
        </p:txBody>
      </p:sp>
    </p:spTree>
    <p:extLst>
      <p:ext uri="{BB962C8B-B14F-4D97-AF65-F5344CB8AC3E}">
        <p14:creationId xmlns:p14="http://schemas.microsoft.com/office/powerpoint/2010/main" val="3499769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0CB0D6-09F3-4135-9779-ECF71997041F}"/>
              </a:ext>
            </a:extLst>
          </p:cNvPr>
          <p:cNvSpPr txBox="1"/>
          <p:nvPr/>
        </p:nvSpPr>
        <p:spPr>
          <a:xfrm>
            <a:off x="2813053" y="1304500"/>
            <a:ext cx="688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60mm</a:t>
            </a:r>
            <a:endParaRPr lang="zh-TW" altLang="en-US" sz="15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29CAA4D-9F42-435A-9E34-422441456564}"/>
              </a:ext>
            </a:extLst>
          </p:cNvPr>
          <p:cNvSpPr/>
          <p:nvPr/>
        </p:nvSpPr>
        <p:spPr>
          <a:xfrm>
            <a:off x="6103040" y="1363399"/>
            <a:ext cx="4753761" cy="4753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A21D38B3-A7EB-45EC-A9E5-69393EFB4C66}"/>
              </a:ext>
            </a:extLst>
          </p:cNvPr>
          <p:cNvGrpSpPr/>
          <p:nvPr/>
        </p:nvGrpSpPr>
        <p:grpSpPr>
          <a:xfrm>
            <a:off x="6103040" y="6185461"/>
            <a:ext cx="4762154" cy="100669"/>
            <a:chOff x="780176" y="1229175"/>
            <a:chExt cx="4762154" cy="100669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E8218CC-A5B3-4AD5-B136-932FB8016F89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B3C6B6CC-D5C9-4A6F-A561-D37C04697DF1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474C6E48-D44E-48AA-9234-7F0B39298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7F5AFF4-3F4B-4479-ADB8-56B7EE422F99}"/>
              </a:ext>
            </a:extLst>
          </p:cNvPr>
          <p:cNvSpPr txBox="1"/>
          <p:nvPr/>
        </p:nvSpPr>
        <p:spPr>
          <a:xfrm>
            <a:off x="8135917" y="6197694"/>
            <a:ext cx="688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60mm</a:t>
            </a:r>
            <a:endParaRPr lang="zh-TW" altLang="en-US" sz="1500" dirty="0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E7D6AE8-62BE-4914-A07A-5E35E1FD78F8}"/>
              </a:ext>
            </a:extLst>
          </p:cNvPr>
          <p:cNvGrpSpPr/>
          <p:nvPr/>
        </p:nvGrpSpPr>
        <p:grpSpPr>
          <a:xfrm rot="16200000">
            <a:off x="8625743" y="3685749"/>
            <a:ext cx="4762154" cy="100669"/>
            <a:chOff x="780176" y="1229175"/>
            <a:chExt cx="4762154" cy="100669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AE19B3CC-956C-43A4-81CF-24E045BD5B0D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4858AFE-B558-4809-8400-C860F383A96B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6873D1B8-0486-49FA-AC38-5ECD5F5788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2DA3328-C287-4AD1-B7FD-EF32A5CDBAD0}"/>
              </a:ext>
            </a:extLst>
          </p:cNvPr>
          <p:cNvSpPr txBox="1"/>
          <p:nvPr/>
        </p:nvSpPr>
        <p:spPr>
          <a:xfrm>
            <a:off x="10998169" y="3267417"/>
            <a:ext cx="688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60mm</a:t>
            </a:r>
            <a:endParaRPr lang="zh-TW" altLang="en-US" sz="15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9921993-F205-42BA-8BDB-396233141605}"/>
              </a:ext>
            </a:extLst>
          </p:cNvPr>
          <p:cNvSpPr/>
          <p:nvPr/>
        </p:nvSpPr>
        <p:spPr>
          <a:xfrm>
            <a:off x="8371372" y="2088859"/>
            <a:ext cx="214148" cy="4028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A8A419AE-1A07-462C-842B-AEDC918D2F3C}"/>
              </a:ext>
            </a:extLst>
          </p:cNvPr>
          <p:cNvGrpSpPr/>
          <p:nvPr/>
        </p:nvGrpSpPr>
        <p:grpSpPr>
          <a:xfrm rot="16200000">
            <a:off x="6624934" y="4042551"/>
            <a:ext cx="4028300" cy="104137"/>
            <a:chOff x="780176" y="1229175"/>
            <a:chExt cx="4762154" cy="100669"/>
          </a:xfrm>
        </p:grpSpPr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95632D5-AFC8-4022-86A7-67381808DB19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2CA31931-5ECA-4B6E-9705-947CADCA2B0E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4537C0F-6A4B-450E-837F-52B1A566C1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EDED6D1-8C0A-430D-86A3-60D6FB46ED1B}"/>
              </a:ext>
            </a:extLst>
          </p:cNvPr>
          <p:cNvSpPr txBox="1"/>
          <p:nvPr/>
        </p:nvSpPr>
        <p:spPr>
          <a:xfrm>
            <a:off x="8655385" y="3267416"/>
            <a:ext cx="688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51mm</a:t>
            </a:r>
            <a:endParaRPr lang="zh-TW" altLang="en-US" sz="1500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95813624-9155-4A3D-AAAE-37521B9DC9CD}"/>
              </a:ext>
            </a:extLst>
          </p:cNvPr>
          <p:cNvGrpSpPr/>
          <p:nvPr/>
        </p:nvGrpSpPr>
        <p:grpSpPr>
          <a:xfrm>
            <a:off x="8371372" y="1926079"/>
            <a:ext cx="214148" cy="112446"/>
            <a:chOff x="780176" y="1229175"/>
            <a:chExt cx="4762154" cy="100669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740EAE4-40E5-480B-9C44-F7F3DF3A7DBD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1898419E-58CA-47AC-A8FC-3B89B5D2C2E7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0835778B-8AA7-4A37-963F-556D8FAE9A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DE8D2C5-0264-4233-8036-F72E21770BE2}"/>
              </a:ext>
            </a:extLst>
          </p:cNvPr>
          <p:cNvSpPr txBox="1"/>
          <p:nvPr/>
        </p:nvSpPr>
        <p:spPr>
          <a:xfrm>
            <a:off x="8114276" y="1647158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1.8mm</a:t>
            </a:r>
            <a:endParaRPr lang="zh-TW" altLang="en-US" sz="15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A4577F-1A71-4936-A03B-C9D73C35420C}"/>
              </a:ext>
            </a:extLst>
          </p:cNvPr>
          <p:cNvSpPr/>
          <p:nvPr/>
        </p:nvSpPr>
        <p:spPr>
          <a:xfrm>
            <a:off x="780177" y="897622"/>
            <a:ext cx="4753761" cy="100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897D4A94-436A-43D2-8208-536EE1A696F4}"/>
              </a:ext>
            </a:extLst>
          </p:cNvPr>
          <p:cNvGrpSpPr/>
          <p:nvPr/>
        </p:nvGrpSpPr>
        <p:grpSpPr>
          <a:xfrm>
            <a:off x="5629013" y="897622"/>
            <a:ext cx="151002" cy="100668"/>
            <a:chOff x="5721292" y="1082180"/>
            <a:chExt cx="260058" cy="102066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D0FF63FE-A03E-4DF9-B214-D0EE42FE2F43}"/>
                </a:ext>
              </a:extLst>
            </p:cNvPr>
            <p:cNvCxnSpPr/>
            <p:nvPr/>
          </p:nvCxnSpPr>
          <p:spPr>
            <a:xfrm>
              <a:off x="5721292" y="1082180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18F6A6E-077D-44F1-8EB9-13B882C19A28}"/>
                </a:ext>
              </a:extLst>
            </p:cNvPr>
            <p:cNvCxnSpPr/>
            <p:nvPr/>
          </p:nvCxnSpPr>
          <p:spPr>
            <a:xfrm>
              <a:off x="5721292" y="1184246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F12BB844-826C-43B0-BC9D-B0B3199A3615}"/>
                </a:ext>
              </a:extLst>
            </p:cNvPr>
            <p:cNvCxnSpPr/>
            <p:nvPr/>
          </p:nvCxnSpPr>
          <p:spPr>
            <a:xfrm>
              <a:off x="5851321" y="1082180"/>
              <a:ext cx="0" cy="1006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0D93E7-E941-4F80-8AD2-B0B2087DF7A0}"/>
              </a:ext>
            </a:extLst>
          </p:cNvPr>
          <p:cNvSpPr txBox="1"/>
          <p:nvPr/>
        </p:nvSpPr>
        <p:spPr>
          <a:xfrm>
            <a:off x="5872224" y="812194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0.3mm</a:t>
            </a:r>
            <a:endParaRPr lang="zh-TW" altLang="en-US" sz="15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486A9131-5357-4CE7-BD19-FE6135B698BA}"/>
              </a:ext>
            </a:extLst>
          </p:cNvPr>
          <p:cNvGrpSpPr/>
          <p:nvPr/>
        </p:nvGrpSpPr>
        <p:grpSpPr>
          <a:xfrm>
            <a:off x="780176" y="1254167"/>
            <a:ext cx="4762154" cy="100669"/>
            <a:chOff x="780176" y="1229175"/>
            <a:chExt cx="4762154" cy="100669"/>
          </a:xfrm>
        </p:grpSpPr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221FFD75-81C6-4B79-99A9-D528514256B9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87027EAD-C90F-484A-8068-D9C60216B005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942DE77-CC3F-4E44-B760-689D764E0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A5DE17E6-E784-4BFF-9782-AC2BF1AA85FC}"/>
              </a:ext>
            </a:extLst>
          </p:cNvPr>
          <p:cNvSpPr/>
          <p:nvPr/>
        </p:nvSpPr>
        <p:spPr>
          <a:xfrm flipV="1">
            <a:off x="3043238" y="847287"/>
            <a:ext cx="228953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893F488-9C8A-4C81-8C38-0C9EA738CB7E}"/>
              </a:ext>
            </a:extLst>
          </p:cNvPr>
          <p:cNvSpPr/>
          <p:nvPr/>
        </p:nvSpPr>
        <p:spPr>
          <a:xfrm flipV="1">
            <a:off x="780176" y="847285"/>
            <a:ext cx="2167987" cy="45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24FE3E3-AC5B-4843-86F4-12CE7E1F0E99}"/>
              </a:ext>
            </a:extLst>
          </p:cNvPr>
          <p:cNvSpPr/>
          <p:nvPr/>
        </p:nvSpPr>
        <p:spPr>
          <a:xfrm flipV="1">
            <a:off x="3370145" y="847284"/>
            <a:ext cx="2163793" cy="45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CE3F220-9046-469C-8057-C74D4D9A474F}"/>
              </a:ext>
            </a:extLst>
          </p:cNvPr>
          <p:cNvGrpSpPr/>
          <p:nvPr/>
        </p:nvGrpSpPr>
        <p:grpSpPr>
          <a:xfrm>
            <a:off x="5632823" y="851843"/>
            <a:ext cx="142613" cy="45719"/>
            <a:chOff x="5721292" y="1082180"/>
            <a:chExt cx="260058" cy="102066"/>
          </a:xfrm>
        </p:grpSpPr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A8474323-D9B5-443A-A8B8-F7003ABD6FF5}"/>
                </a:ext>
              </a:extLst>
            </p:cNvPr>
            <p:cNvCxnSpPr/>
            <p:nvPr/>
          </p:nvCxnSpPr>
          <p:spPr>
            <a:xfrm>
              <a:off x="5721292" y="1082180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C811DE7F-7749-4C3C-A406-4C95DA458238}"/>
                </a:ext>
              </a:extLst>
            </p:cNvPr>
            <p:cNvCxnSpPr/>
            <p:nvPr/>
          </p:nvCxnSpPr>
          <p:spPr>
            <a:xfrm>
              <a:off x="5721292" y="1184246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BCD398B9-FA6E-412D-A2EA-949E42E53BEE}"/>
                </a:ext>
              </a:extLst>
            </p:cNvPr>
            <p:cNvCxnSpPr/>
            <p:nvPr/>
          </p:nvCxnSpPr>
          <p:spPr>
            <a:xfrm>
              <a:off x="5851321" y="1082180"/>
              <a:ext cx="0" cy="1006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E8314B2-9806-416F-92C2-A6F9602CE346}"/>
              </a:ext>
            </a:extLst>
          </p:cNvPr>
          <p:cNvSpPr txBox="1"/>
          <p:nvPr/>
        </p:nvSpPr>
        <p:spPr>
          <a:xfrm>
            <a:off x="5772604" y="666456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0.01mm</a:t>
            </a:r>
            <a:endParaRPr lang="zh-TW" altLang="en-US" sz="15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B0C79AE-E606-4AA9-ADA2-A18E5F5139F6}"/>
              </a:ext>
            </a:extLst>
          </p:cNvPr>
          <p:cNvSpPr/>
          <p:nvPr/>
        </p:nvSpPr>
        <p:spPr>
          <a:xfrm flipV="1">
            <a:off x="6107711" y="4297678"/>
            <a:ext cx="2179201" cy="18187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0D5194C9-A000-4728-B1F9-1DC626305188}"/>
              </a:ext>
            </a:extLst>
          </p:cNvPr>
          <p:cNvGrpSpPr/>
          <p:nvPr/>
        </p:nvGrpSpPr>
        <p:grpSpPr>
          <a:xfrm rot="16200000">
            <a:off x="5058667" y="5154037"/>
            <a:ext cx="1811091" cy="98371"/>
            <a:chOff x="780176" y="1229175"/>
            <a:chExt cx="4762154" cy="100669"/>
          </a:xfrm>
        </p:grpSpPr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B2E32FB3-5932-4D56-9124-3A0861E780FA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01D52784-5E3E-41E5-8494-185CDDE9B9E3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11BC7065-3275-44C4-A1FC-1FA343C33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E15AFAF6-DC04-4BD2-8DD8-D97B8853305C}"/>
              </a:ext>
            </a:extLst>
          </p:cNvPr>
          <p:cNvSpPr txBox="1"/>
          <p:nvPr/>
        </p:nvSpPr>
        <p:spPr>
          <a:xfrm>
            <a:off x="5305321" y="5041640"/>
            <a:ext cx="6880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25mm</a:t>
            </a:r>
            <a:endParaRPr lang="zh-TW" altLang="en-US" sz="1500" dirty="0"/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820B22A9-A448-4A9F-B8EE-0A6B5F9A4359}"/>
              </a:ext>
            </a:extLst>
          </p:cNvPr>
          <p:cNvGrpSpPr/>
          <p:nvPr/>
        </p:nvGrpSpPr>
        <p:grpSpPr>
          <a:xfrm>
            <a:off x="6094648" y="4139292"/>
            <a:ext cx="2187082" cy="108052"/>
            <a:chOff x="780176" y="1229175"/>
            <a:chExt cx="4762154" cy="100669"/>
          </a:xfrm>
        </p:grpSpPr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8DBB7BEF-8DB4-470A-8F92-6BE52A82927C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74EB9CA-6E69-4950-A0C4-FD00CEB6E245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C6BC3817-F059-421D-B24F-14E6EC7F08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A2C4F98-2ADE-4DDA-8D6E-1BFFEABAC259}"/>
              </a:ext>
            </a:extLst>
          </p:cNvPr>
          <p:cNvSpPr txBox="1"/>
          <p:nvPr/>
        </p:nvSpPr>
        <p:spPr>
          <a:xfrm>
            <a:off x="6780369" y="3899944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28.7mm</a:t>
            </a:r>
            <a:endParaRPr lang="zh-TW" altLang="en-US" sz="1500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E1F0B6D-D3CC-413A-802A-253683700989}"/>
              </a:ext>
            </a:extLst>
          </p:cNvPr>
          <p:cNvSpPr/>
          <p:nvPr/>
        </p:nvSpPr>
        <p:spPr>
          <a:xfrm>
            <a:off x="6108002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63A58738-5D20-46B6-B515-0A4135584ABC}"/>
              </a:ext>
            </a:extLst>
          </p:cNvPr>
          <p:cNvSpPr/>
          <p:nvPr/>
        </p:nvSpPr>
        <p:spPr>
          <a:xfrm>
            <a:off x="618658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46880A6-22B0-486C-AAB7-9EF4A326B616}"/>
              </a:ext>
            </a:extLst>
          </p:cNvPr>
          <p:cNvSpPr/>
          <p:nvPr/>
        </p:nvSpPr>
        <p:spPr>
          <a:xfrm>
            <a:off x="627040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61B8043-F69C-4FFB-92EA-7F57ECCECFE3}"/>
              </a:ext>
            </a:extLst>
          </p:cNvPr>
          <p:cNvSpPr/>
          <p:nvPr/>
        </p:nvSpPr>
        <p:spPr>
          <a:xfrm>
            <a:off x="635422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E16E892-E649-4A3A-BBAD-7D3CA75AC24A}"/>
              </a:ext>
            </a:extLst>
          </p:cNvPr>
          <p:cNvSpPr/>
          <p:nvPr/>
        </p:nvSpPr>
        <p:spPr>
          <a:xfrm>
            <a:off x="643042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CFA208F-AF28-40D0-862B-8DB6484CC1C3}"/>
              </a:ext>
            </a:extLst>
          </p:cNvPr>
          <p:cNvSpPr/>
          <p:nvPr/>
        </p:nvSpPr>
        <p:spPr>
          <a:xfrm>
            <a:off x="6512848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6C30A3B8-2739-4CFA-9344-51070364EE72}"/>
              </a:ext>
            </a:extLst>
          </p:cNvPr>
          <p:cNvSpPr/>
          <p:nvPr/>
        </p:nvSpPr>
        <p:spPr>
          <a:xfrm>
            <a:off x="6589048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EE53B64-C72A-4AAA-A44A-63F66A2B7FAD}"/>
              </a:ext>
            </a:extLst>
          </p:cNvPr>
          <p:cNvSpPr/>
          <p:nvPr/>
        </p:nvSpPr>
        <p:spPr>
          <a:xfrm>
            <a:off x="6672868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8304C94-6D99-4603-B085-5466685A3DE9}"/>
              </a:ext>
            </a:extLst>
          </p:cNvPr>
          <p:cNvSpPr/>
          <p:nvPr/>
        </p:nvSpPr>
        <p:spPr>
          <a:xfrm>
            <a:off x="6756688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2E194A8-0AF9-44FD-B5ED-043BE7269CC5}"/>
              </a:ext>
            </a:extLst>
          </p:cNvPr>
          <p:cNvSpPr/>
          <p:nvPr/>
        </p:nvSpPr>
        <p:spPr>
          <a:xfrm>
            <a:off x="6832888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D916FA4-300A-459E-8652-127B3C773367}"/>
              </a:ext>
            </a:extLst>
          </p:cNvPr>
          <p:cNvSpPr/>
          <p:nvPr/>
        </p:nvSpPr>
        <p:spPr>
          <a:xfrm>
            <a:off x="6911744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B8F0D32-DEEB-4A35-95FE-395DD709E294}"/>
              </a:ext>
            </a:extLst>
          </p:cNvPr>
          <p:cNvSpPr/>
          <p:nvPr/>
        </p:nvSpPr>
        <p:spPr>
          <a:xfrm>
            <a:off x="6999849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E10CEC59-5C33-474C-944B-9C943FFE50CC}"/>
              </a:ext>
            </a:extLst>
          </p:cNvPr>
          <p:cNvSpPr/>
          <p:nvPr/>
        </p:nvSpPr>
        <p:spPr>
          <a:xfrm>
            <a:off x="7086050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0D30468-5D20-4E0D-9E57-98A2605A2C69}"/>
              </a:ext>
            </a:extLst>
          </p:cNvPr>
          <p:cNvSpPr/>
          <p:nvPr/>
        </p:nvSpPr>
        <p:spPr>
          <a:xfrm>
            <a:off x="7167489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3BEA67B-0970-4DD3-BF0E-B4FAE02B12EB}"/>
              </a:ext>
            </a:extLst>
          </p:cNvPr>
          <p:cNvSpPr/>
          <p:nvPr/>
        </p:nvSpPr>
        <p:spPr>
          <a:xfrm>
            <a:off x="7248451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915492D5-FD77-472C-99C7-4C74EACC7385}"/>
              </a:ext>
            </a:extLst>
          </p:cNvPr>
          <p:cNvSpPr/>
          <p:nvPr/>
        </p:nvSpPr>
        <p:spPr>
          <a:xfrm>
            <a:off x="7331586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68F36E18-9EBB-4572-B0A4-9BF01883517C}"/>
              </a:ext>
            </a:extLst>
          </p:cNvPr>
          <p:cNvSpPr/>
          <p:nvPr/>
        </p:nvSpPr>
        <p:spPr>
          <a:xfrm>
            <a:off x="7410167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B9B4341-FC7E-4399-98D6-D546FD50B7AB}"/>
              </a:ext>
            </a:extLst>
          </p:cNvPr>
          <p:cNvSpPr/>
          <p:nvPr/>
        </p:nvSpPr>
        <p:spPr>
          <a:xfrm>
            <a:off x="7496370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E8B86CB-9E1F-4A62-BE86-5A8B2D6FC1C6}"/>
              </a:ext>
            </a:extLst>
          </p:cNvPr>
          <p:cNvSpPr/>
          <p:nvPr/>
        </p:nvSpPr>
        <p:spPr>
          <a:xfrm>
            <a:off x="7580191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6FC1CE03-4516-40B1-897D-BDD8C564EABD}"/>
              </a:ext>
            </a:extLst>
          </p:cNvPr>
          <p:cNvSpPr/>
          <p:nvPr/>
        </p:nvSpPr>
        <p:spPr>
          <a:xfrm>
            <a:off x="7658772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1BE8AA1-DDEE-4BE6-B6E5-90A51EC4A11F}"/>
              </a:ext>
            </a:extLst>
          </p:cNvPr>
          <p:cNvSpPr/>
          <p:nvPr/>
        </p:nvSpPr>
        <p:spPr>
          <a:xfrm>
            <a:off x="7735412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951BC5B3-0DE7-4EFA-A50D-2EC5F024EAF3}"/>
              </a:ext>
            </a:extLst>
          </p:cNvPr>
          <p:cNvSpPr/>
          <p:nvPr/>
        </p:nvSpPr>
        <p:spPr>
          <a:xfrm>
            <a:off x="781399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AEE23FCE-2517-46E3-A4E0-FF76C3C6FDF8}"/>
              </a:ext>
            </a:extLst>
          </p:cNvPr>
          <p:cNvSpPr/>
          <p:nvPr/>
        </p:nvSpPr>
        <p:spPr>
          <a:xfrm>
            <a:off x="7893051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79A1089-3BB1-4AFB-92E1-CA1527E5F9EF}"/>
              </a:ext>
            </a:extLst>
          </p:cNvPr>
          <p:cNvSpPr/>
          <p:nvPr/>
        </p:nvSpPr>
        <p:spPr>
          <a:xfrm>
            <a:off x="7972109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6621D49-8DD7-45E8-A214-6ABBBF31E4C5}"/>
              </a:ext>
            </a:extLst>
          </p:cNvPr>
          <p:cNvSpPr/>
          <p:nvPr/>
        </p:nvSpPr>
        <p:spPr>
          <a:xfrm>
            <a:off x="8053071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27CE63F-6A1F-4565-BE6D-C27E84C51C9D}"/>
              </a:ext>
            </a:extLst>
          </p:cNvPr>
          <p:cNvSpPr/>
          <p:nvPr/>
        </p:nvSpPr>
        <p:spPr>
          <a:xfrm>
            <a:off x="813244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885FCAEE-BA47-4CFC-B60D-A48C50D693DF}"/>
              </a:ext>
            </a:extLst>
          </p:cNvPr>
          <p:cNvSpPr/>
          <p:nvPr/>
        </p:nvSpPr>
        <p:spPr>
          <a:xfrm>
            <a:off x="8208643" y="4361557"/>
            <a:ext cx="45719" cy="16909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F3980E1F-A95D-4072-B097-65B2A6EC48FA}"/>
              </a:ext>
            </a:extLst>
          </p:cNvPr>
          <p:cNvGrpSpPr/>
          <p:nvPr/>
        </p:nvGrpSpPr>
        <p:grpSpPr>
          <a:xfrm flipH="1">
            <a:off x="8675912" y="4295313"/>
            <a:ext cx="2179704" cy="1818709"/>
            <a:chOff x="8856384" y="4295313"/>
            <a:chExt cx="2179704" cy="181870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E606BF9-F6A5-4B9D-B767-C28AE238EDA6}"/>
                </a:ext>
              </a:extLst>
            </p:cNvPr>
            <p:cNvSpPr/>
            <p:nvPr/>
          </p:nvSpPr>
          <p:spPr>
            <a:xfrm rot="10800000" flipH="1" flipV="1">
              <a:off x="8856887" y="4295313"/>
              <a:ext cx="2179201" cy="18187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C5B14ED7-6449-434F-8C2F-C17CE38F8A56}"/>
                </a:ext>
              </a:extLst>
            </p:cNvPr>
            <p:cNvSpPr/>
            <p:nvPr/>
          </p:nvSpPr>
          <p:spPr>
            <a:xfrm rot="10800000" flipH="1">
              <a:off x="885638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E7F0E5A5-9991-4946-B4A0-49E1468FBE63}"/>
                </a:ext>
              </a:extLst>
            </p:cNvPr>
            <p:cNvSpPr/>
            <p:nvPr/>
          </p:nvSpPr>
          <p:spPr>
            <a:xfrm rot="10800000" flipH="1">
              <a:off x="893575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76A9C09C-D449-4DB6-9404-43DB78F6E53E}"/>
                </a:ext>
              </a:extLst>
            </p:cNvPr>
            <p:cNvSpPr/>
            <p:nvPr/>
          </p:nvSpPr>
          <p:spPr>
            <a:xfrm rot="10800000" flipH="1">
              <a:off x="901957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A763647-4717-4D7E-B048-949DD31E69F9}"/>
                </a:ext>
              </a:extLst>
            </p:cNvPr>
            <p:cNvSpPr/>
            <p:nvPr/>
          </p:nvSpPr>
          <p:spPr>
            <a:xfrm rot="10800000" flipH="1">
              <a:off x="910339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C9FAACB-58C1-4B50-8D26-95B2EB0B3CD9}"/>
                </a:ext>
              </a:extLst>
            </p:cNvPr>
            <p:cNvSpPr/>
            <p:nvPr/>
          </p:nvSpPr>
          <p:spPr>
            <a:xfrm rot="10800000" flipH="1">
              <a:off x="917959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C4BE8F0D-20CF-4479-AB97-FE78F09BBFEE}"/>
                </a:ext>
              </a:extLst>
            </p:cNvPr>
            <p:cNvSpPr/>
            <p:nvPr/>
          </p:nvSpPr>
          <p:spPr>
            <a:xfrm rot="10800000" flipH="1">
              <a:off x="926202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F5CDE61-34F4-4ED0-82ED-D880DCB36CDD}"/>
                </a:ext>
              </a:extLst>
            </p:cNvPr>
            <p:cNvSpPr/>
            <p:nvPr/>
          </p:nvSpPr>
          <p:spPr>
            <a:xfrm rot="10800000" flipH="1">
              <a:off x="933822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848EA78-657B-4941-B86E-E37C8A8B3C2C}"/>
                </a:ext>
              </a:extLst>
            </p:cNvPr>
            <p:cNvSpPr/>
            <p:nvPr/>
          </p:nvSpPr>
          <p:spPr>
            <a:xfrm rot="10800000" flipH="1">
              <a:off x="942204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8F5C2D4-3B8E-4998-A426-A03025CC335A}"/>
                </a:ext>
              </a:extLst>
            </p:cNvPr>
            <p:cNvSpPr/>
            <p:nvPr/>
          </p:nvSpPr>
          <p:spPr>
            <a:xfrm rot="10800000" flipH="1">
              <a:off x="950586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7DB3AB0-12B3-4717-920D-AA0F59CDDD3A}"/>
                </a:ext>
              </a:extLst>
            </p:cNvPr>
            <p:cNvSpPr/>
            <p:nvPr/>
          </p:nvSpPr>
          <p:spPr>
            <a:xfrm rot="10800000" flipH="1">
              <a:off x="9582064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0F5F649-B45C-4D9E-81A7-8B54F0CB6D4A}"/>
                </a:ext>
              </a:extLst>
            </p:cNvPr>
            <p:cNvSpPr/>
            <p:nvPr/>
          </p:nvSpPr>
          <p:spPr>
            <a:xfrm rot="10800000" flipH="1">
              <a:off x="9660920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52AE535-0E6D-4F71-BB55-7C603238FFA6}"/>
                </a:ext>
              </a:extLst>
            </p:cNvPr>
            <p:cNvSpPr/>
            <p:nvPr/>
          </p:nvSpPr>
          <p:spPr>
            <a:xfrm rot="10800000" flipH="1">
              <a:off x="9749025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44F8849-8155-4322-BB18-0CC556C64035}"/>
                </a:ext>
              </a:extLst>
            </p:cNvPr>
            <p:cNvSpPr/>
            <p:nvPr/>
          </p:nvSpPr>
          <p:spPr>
            <a:xfrm rot="10800000" flipH="1">
              <a:off x="9835226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8F1AA197-0315-4A20-B16D-FAEE259A0DA3}"/>
                </a:ext>
              </a:extLst>
            </p:cNvPr>
            <p:cNvSpPr/>
            <p:nvPr/>
          </p:nvSpPr>
          <p:spPr>
            <a:xfrm rot="10800000" flipH="1">
              <a:off x="9916665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D5C8197-CA7B-4251-BA69-BEF845E2852D}"/>
                </a:ext>
              </a:extLst>
            </p:cNvPr>
            <p:cNvSpPr/>
            <p:nvPr/>
          </p:nvSpPr>
          <p:spPr>
            <a:xfrm rot="10800000" flipH="1">
              <a:off x="9997627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14430527-6C70-41EB-8543-2C31C6973D3E}"/>
                </a:ext>
              </a:extLst>
            </p:cNvPr>
            <p:cNvSpPr/>
            <p:nvPr/>
          </p:nvSpPr>
          <p:spPr>
            <a:xfrm rot="10800000" flipH="1">
              <a:off x="10080762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8BF98EBE-1191-488E-8684-3008F48DB3EF}"/>
                </a:ext>
              </a:extLst>
            </p:cNvPr>
            <p:cNvSpPr/>
            <p:nvPr/>
          </p:nvSpPr>
          <p:spPr>
            <a:xfrm rot="10800000" flipH="1">
              <a:off x="10159343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D269264B-F47C-402A-BF6F-013AD3F0729F}"/>
                </a:ext>
              </a:extLst>
            </p:cNvPr>
            <p:cNvSpPr/>
            <p:nvPr/>
          </p:nvSpPr>
          <p:spPr>
            <a:xfrm rot="10800000" flipH="1">
              <a:off x="10245546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72DAF78-68A0-44EF-BA54-B18461B0C931}"/>
                </a:ext>
              </a:extLst>
            </p:cNvPr>
            <p:cNvSpPr/>
            <p:nvPr/>
          </p:nvSpPr>
          <p:spPr>
            <a:xfrm rot="10800000" flipH="1">
              <a:off x="10329367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E3F0A105-0506-4349-BA79-237E2E21B053}"/>
                </a:ext>
              </a:extLst>
            </p:cNvPr>
            <p:cNvSpPr/>
            <p:nvPr/>
          </p:nvSpPr>
          <p:spPr>
            <a:xfrm rot="10800000" flipH="1">
              <a:off x="10407948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D9385544-218F-4870-87EF-991DDAE9811D}"/>
                </a:ext>
              </a:extLst>
            </p:cNvPr>
            <p:cNvSpPr/>
            <p:nvPr/>
          </p:nvSpPr>
          <p:spPr>
            <a:xfrm rot="10800000" flipH="1">
              <a:off x="10484588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FE49AF9B-EF4B-4BE3-AF78-CE20E20B6224}"/>
                </a:ext>
              </a:extLst>
            </p:cNvPr>
            <p:cNvSpPr/>
            <p:nvPr/>
          </p:nvSpPr>
          <p:spPr>
            <a:xfrm rot="10800000" flipH="1">
              <a:off x="1056316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C41E1FA1-07AA-4131-BD89-42918E168E2C}"/>
                </a:ext>
              </a:extLst>
            </p:cNvPr>
            <p:cNvSpPr/>
            <p:nvPr/>
          </p:nvSpPr>
          <p:spPr>
            <a:xfrm rot="10800000" flipH="1">
              <a:off x="10642227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23C19404-3815-470A-B396-B81202D32D21}"/>
                </a:ext>
              </a:extLst>
            </p:cNvPr>
            <p:cNvSpPr/>
            <p:nvPr/>
          </p:nvSpPr>
          <p:spPr>
            <a:xfrm rot="10800000" flipH="1">
              <a:off x="10721285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C854900-F1CE-41AA-ABD7-0CB0EDC46622}"/>
                </a:ext>
              </a:extLst>
            </p:cNvPr>
            <p:cNvSpPr/>
            <p:nvPr/>
          </p:nvSpPr>
          <p:spPr>
            <a:xfrm rot="10800000" flipH="1">
              <a:off x="10802247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033FB9DE-92E9-44DF-B0F6-837CDB9F428D}"/>
                </a:ext>
              </a:extLst>
            </p:cNvPr>
            <p:cNvSpPr/>
            <p:nvPr/>
          </p:nvSpPr>
          <p:spPr>
            <a:xfrm rot="10800000" flipH="1">
              <a:off x="1088161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FDECDCF7-276E-4E10-A7CC-086AAD5BC11E}"/>
                </a:ext>
              </a:extLst>
            </p:cNvPr>
            <p:cNvSpPr/>
            <p:nvPr/>
          </p:nvSpPr>
          <p:spPr>
            <a:xfrm rot="10800000" flipH="1">
              <a:off x="10957819" y="4359192"/>
              <a:ext cx="45719" cy="16909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1" name="語音泡泡: 橢圓形 130">
            <a:extLst>
              <a:ext uri="{FF2B5EF4-FFF2-40B4-BE49-F238E27FC236}">
                <a16:creationId xmlns:a16="http://schemas.microsoft.com/office/drawing/2014/main" id="{5C06A803-43AA-4257-BEF2-5AF39AF54DAE}"/>
              </a:ext>
            </a:extLst>
          </p:cNvPr>
          <p:cNvSpPr/>
          <p:nvPr/>
        </p:nvSpPr>
        <p:spPr>
          <a:xfrm flipH="1">
            <a:off x="2021236" y="2177001"/>
            <a:ext cx="3872565" cy="3441328"/>
          </a:xfrm>
          <a:prstGeom prst="wedgeEllipseCallout">
            <a:avLst>
              <a:gd name="adj1" fmla="val -57839"/>
              <a:gd name="adj2" fmla="val 2591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文字方塊 208">
            <a:extLst>
              <a:ext uri="{FF2B5EF4-FFF2-40B4-BE49-F238E27FC236}">
                <a16:creationId xmlns:a16="http://schemas.microsoft.com/office/drawing/2014/main" id="{3D3F81D9-98A3-47A3-906F-37C21E2B0060}"/>
              </a:ext>
            </a:extLst>
          </p:cNvPr>
          <p:cNvSpPr txBox="1"/>
          <p:nvPr/>
        </p:nvSpPr>
        <p:spPr>
          <a:xfrm>
            <a:off x="4392389" y="4892173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0.35mm</a:t>
            </a:r>
            <a:endParaRPr lang="zh-TW" altLang="en-US" sz="1500" dirty="0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04F93D24-265F-4154-A021-B77A7F69C8FC}"/>
              </a:ext>
            </a:extLst>
          </p:cNvPr>
          <p:cNvSpPr txBox="1"/>
          <p:nvPr/>
        </p:nvSpPr>
        <p:spPr>
          <a:xfrm>
            <a:off x="3685786" y="4892172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0.35mm</a:t>
            </a:r>
            <a:endParaRPr lang="zh-TW" altLang="en-US" sz="15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072D7D73-53D3-44CF-BA4A-0CDEC1472BFD}"/>
              </a:ext>
            </a:extLst>
          </p:cNvPr>
          <p:cNvSpPr/>
          <p:nvPr/>
        </p:nvSpPr>
        <p:spPr>
          <a:xfrm>
            <a:off x="3040674" y="2735593"/>
            <a:ext cx="204520" cy="2110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DE01CAE4-B238-496D-A3C6-50225AAEDFBD}"/>
              </a:ext>
            </a:extLst>
          </p:cNvPr>
          <p:cNvSpPr/>
          <p:nvPr/>
        </p:nvSpPr>
        <p:spPr>
          <a:xfrm>
            <a:off x="3447913" y="2735593"/>
            <a:ext cx="204520" cy="2110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147FDD8C-7626-4464-9D0E-DB881D67EB9D}"/>
              </a:ext>
            </a:extLst>
          </p:cNvPr>
          <p:cNvSpPr/>
          <p:nvPr/>
        </p:nvSpPr>
        <p:spPr>
          <a:xfrm>
            <a:off x="3855152" y="2735593"/>
            <a:ext cx="204520" cy="2110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212BB7F1-4829-42BC-B39B-66FF460299B9}"/>
              </a:ext>
            </a:extLst>
          </p:cNvPr>
          <p:cNvSpPr/>
          <p:nvPr/>
        </p:nvSpPr>
        <p:spPr>
          <a:xfrm>
            <a:off x="4273275" y="2735593"/>
            <a:ext cx="204520" cy="2110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E3806ADA-181F-4569-AB25-0BEEEB28F9B0}"/>
              </a:ext>
            </a:extLst>
          </p:cNvPr>
          <p:cNvSpPr/>
          <p:nvPr/>
        </p:nvSpPr>
        <p:spPr>
          <a:xfrm>
            <a:off x="4688134" y="2735593"/>
            <a:ext cx="204520" cy="21107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grpSp>
        <p:nvGrpSpPr>
          <p:cNvPr id="168" name="群組 167">
            <a:extLst>
              <a:ext uri="{FF2B5EF4-FFF2-40B4-BE49-F238E27FC236}">
                <a16:creationId xmlns:a16="http://schemas.microsoft.com/office/drawing/2014/main" id="{A645B978-CCED-428B-9712-4B8DF985383A}"/>
              </a:ext>
            </a:extLst>
          </p:cNvPr>
          <p:cNvGrpSpPr/>
          <p:nvPr/>
        </p:nvGrpSpPr>
        <p:grpSpPr>
          <a:xfrm>
            <a:off x="3039143" y="4884421"/>
            <a:ext cx="204520" cy="83819"/>
            <a:chOff x="780176" y="1229175"/>
            <a:chExt cx="4762154" cy="100669"/>
          </a:xfrm>
        </p:grpSpPr>
        <p:cxnSp>
          <p:nvCxnSpPr>
            <p:cNvPr id="169" name="直線接點 168">
              <a:extLst>
                <a:ext uri="{FF2B5EF4-FFF2-40B4-BE49-F238E27FC236}">
                  <a16:creationId xmlns:a16="http://schemas.microsoft.com/office/drawing/2014/main" id="{352D4659-5CA0-47F5-BE79-99F8D2A95200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>
              <a:extLst>
                <a:ext uri="{FF2B5EF4-FFF2-40B4-BE49-F238E27FC236}">
                  <a16:creationId xmlns:a16="http://schemas.microsoft.com/office/drawing/2014/main" id="{51614FDD-5974-4A67-B327-40B8C1CFE540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>
              <a:extLst>
                <a:ext uri="{FF2B5EF4-FFF2-40B4-BE49-F238E27FC236}">
                  <a16:creationId xmlns:a16="http://schemas.microsoft.com/office/drawing/2014/main" id="{EB9A23FD-9FC9-48DB-BA1A-C86C4EA39A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87C42C56-FEA4-4926-AC99-D9FDE80EF4DB}"/>
              </a:ext>
            </a:extLst>
          </p:cNvPr>
          <p:cNvGrpSpPr/>
          <p:nvPr/>
        </p:nvGrpSpPr>
        <p:grpSpPr>
          <a:xfrm>
            <a:off x="3243747" y="4884421"/>
            <a:ext cx="204520" cy="83819"/>
            <a:chOff x="780176" y="1229175"/>
            <a:chExt cx="4762154" cy="100669"/>
          </a:xfrm>
        </p:grpSpPr>
        <p:cxnSp>
          <p:nvCxnSpPr>
            <p:cNvPr id="173" name="直線接點 172">
              <a:extLst>
                <a:ext uri="{FF2B5EF4-FFF2-40B4-BE49-F238E27FC236}">
                  <a16:creationId xmlns:a16="http://schemas.microsoft.com/office/drawing/2014/main" id="{399B5208-4B31-4190-99BE-1CE4388A3BD8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>
              <a:extLst>
                <a:ext uri="{FF2B5EF4-FFF2-40B4-BE49-F238E27FC236}">
                  <a16:creationId xmlns:a16="http://schemas.microsoft.com/office/drawing/2014/main" id="{992394E4-8038-4D8E-9996-71679FB8E121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>
              <a:extLst>
                <a:ext uri="{FF2B5EF4-FFF2-40B4-BE49-F238E27FC236}">
                  <a16:creationId xmlns:a16="http://schemas.microsoft.com/office/drawing/2014/main" id="{45F4B85D-4137-4F95-9E56-09E73FD75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28553B99-43B7-49CF-8BE2-D3E60D75EB05}"/>
              </a:ext>
            </a:extLst>
          </p:cNvPr>
          <p:cNvGrpSpPr/>
          <p:nvPr/>
        </p:nvGrpSpPr>
        <p:grpSpPr>
          <a:xfrm>
            <a:off x="3446327" y="4884419"/>
            <a:ext cx="204520" cy="83819"/>
            <a:chOff x="780176" y="1229175"/>
            <a:chExt cx="4762154" cy="100669"/>
          </a:xfrm>
        </p:grpSpPr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5DA2ADED-D2AF-4751-898B-0B15E4DF6F2F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>
              <a:extLst>
                <a:ext uri="{FF2B5EF4-FFF2-40B4-BE49-F238E27FC236}">
                  <a16:creationId xmlns:a16="http://schemas.microsoft.com/office/drawing/2014/main" id="{44A97C03-F30C-4A5E-8EA0-1CB689847E09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>
              <a:extLst>
                <a:ext uri="{FF2B5EF4-FFF2-40B4-BE49-F238E27FC236}">
                  <a16:creationId xmlns:a16="http://schemas.microsoft.com/office/drawing/2014/main" id="{602697E0-1FD7-4B06-A4ED-A9F0DEC3CC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群組 187">
            <a:extLst>
              <a:ext uri="{FF2B5EF4-FFF2-40B4-BE49-F238E27FC236}">
                <a16:creationId xmlns:a16="http://schemas.microsoft.com/office/drawing/2014/main" id="{45DFB847-9752-42AA-ADC2-4BDBF843E677}"/>
              </a:ext>
            </a:extLst>
          </p:cNvPr>
          <p:cNvGrpSpPr/>
          <p:nvPr/>
        </p:nvGrpSpPr>
        <p:grpSpPr>
          <a:xfrm>
            <a:off x="4063547" y="4884419"/>
            <a:ext cx="204520" cy="83819"/>
            <a:chOff x="780176" y="1229175"/>
            <a:chExt cx="4762154" cy="100669"/>
          </a:xfrm>
        </p:grpSpPr>
        <p:cxnSp>
          <p:nvCxnSpPr>
            <p:cNvPr id="189" name="直線接點 188">
              <a:extLst>
                <a:ext uri="{FF2B5EF4-FFF2-40B4-BE49-F238E27FC236}">
                  <a16:creationId xmlns:a16="http://schemas.microsoft.com/office/drawing/2014/main" id="{1C62BB7A-89A3-448A-B633-B834F9EB4E02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接點 189">
              <a:extLst>
                <a:ext uri="{FF2B5EF4-FFF2-40B4-BE49-F238E27FC236}">
                  <a16:creationId xmlns:a16="http://schemas.microsoft.com/office/drawing/2014/main" id="{0B323729-3727-4883-8CFE-7D1058ADDE41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接點 190">
              <a:extLst>
                <a:ext uri="{FF2B5EF4-FFF2-40B4-BE49-F238E27FC236}">
                  <a16:creationId xmlns:a16="http://schemas.microsoft.com/office/drawing/2014/main" id="{265F778A-9675-41DE-BC02-B91D69D2D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群組 199">
            <a:extLst>
              <a:ext uri="{FF2B5EF4-FFF2-40B4-BE49-F238E27FC236}">
                <a16:creationId xmlns:a16="http://schemas.microsoft.com/office/drawing/2014/main" id="{5460A67B-F78B-4FC6-82F4-1B1ED2BC50A8}"/>
              </a:ext>
            </a:extLst>
          </p:cNvPr>
          <p:cNvGrpSpPr/>
          <p:nvPr/>
        </p:nvGrpSpPr>
        <p:grpSpPr>
          <a:xfrm>
            <a:off x="4680767" y="4884419"/>
            <a:ext cx="204520" cy="83819"/>
            <a:chOff x="780176" y="1229175"/>
            <a:chExt cx="4762154" cy="100669"/>
          </a:xfrm>
        </p:grpSpPr>
        <p:cxnSp>
          <p:nvCxnSpPr>
            <p:cNvPr id="201" name="直線接點 200">
              <a:extLst>
                <a:ext uri="{FF2B5EF4-FFF2-40B4-BE49-F238E27FC236}">
                  <a16:creationId xmlns:a16="http://schemas.microsoft.com/office/drawing/2014/main" id="{E4F8CE28-0105-4F15-8DE2-3AA31512AD11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線接點 201">
              <a:extLst>
                <a:ext uri="{FF2B5EF4-FFF2-40B4-BE49-F238E27FC236}">
                  <a16:creationId xmlns:a16="http://schemas.microsoft.com/office/drawing/2014/main" id="{CC252498-4C01-419B-B9B8-FDC7F6BEEC79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線接點 202">
              <a:extLst>
                <a:ext uri="{FF2B5EF4-FFF2-40B4-BE49-F238E27FC236}">
                  <a16:creationId xmlns:a16="http://schemas.microsoft.com/office/drawing/2014/main" id="{EB801092-5686-4387-BF3F-D68587C3B7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EA05D7A8-BB0A-4D25-9A11-B3317F04E227}"/>
              </a:ext>
            </a:extLst>
          </p:cNvPr>
          <p:cNvGrpSpPr/>
          <p:nvPr/>
        </p:nvGrpSpPr>
        <p:grpSpPr>
          <a:xfrm rot="16200000">
            <a:off x="1867073" y="3734316"/>
            <a:ext cx="2107130" cy="116880"/>
            <a:chOff x="780176" y="1229175"/>
            <a:chExt cx="4762154" cy="100669"/>
          </a:xfrm>
        </p:grpSpPr>
        <p:cxnSp>
          <p:nvCxnSpPr>
            <p:cNvPr id="205" name="直線接點 204">
              <a:extLst>
                <a:ext uri="{FF2B5EF4-FFF2-40B4-BE49-F238E27FC236}">
                  <a16:creationId xmlns:a16="http://schemas.microsoft.com/office/drawing/2014/main" id="{E8A1390F-4371-41D4-B162-619F0C87B148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線接點 205">
              <a:extLst>
                <a:ext uri="{FF2B5EF4-FFF2-40B4-BE49-F238E27FC236}">
                  <a16:creationId xmlns:a16="http://schemas.microsoft.com/office/drawing/2014/main" id="{39F55EE7-5821-481D-96B9-95FA7907BDEA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DC9B387C-7442-45FB-B0AC-4B37D2CD8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文字方塊 209">
            <a:extLst>
              <a:ext uri="{FF2B5EF4-FFF2-40B4-BE49-F238E27FC236}">
                <a16:creationId xmlns:a16="http://schemas.microsoft.com/office/drawing/2014/main" id="{27FED15C-DD7A-47C6-89C7-0AA82A82C442}"/>
              </a:ext>
            </a:extLst>
          </p:cNvPr>
          <p:cNvSpPr txBox="1"/>
          <p:nvPr/>
        </p:nvSpPr>
        <p:spPr>
          <a:xfrm>
            <a:off x="2169289" y="3633030"/>
            <a:ext cx="8338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24.3mm</a:t>
            </a:r>
            <a:endParaRPr lang="zh-TW" altLang="en-US" sz="1500" dirty="0"/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7ACA60A8-5199-4C06-BC6F-D4AB498B6D64}"/>
              </a:ext>
            </a:extLst>
          </p:cNvPr>
          <p:cNvSpPr/>
          <p:nvPr/>
        </p:nvSpPr>
        <p:spPr>
          <a:xfrm>
            <a:off x="2813053" y="812195"/>
            <a:ext cx="688007" cy="2241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2" name="群組 211">
            <a:extLst>
              <a:ext uri="{FF2B5EF4-FFF2-40B4-BE49-F238E27FC236}">
                <a16:creationId xmlns:a16="http://schemas.microsoft.com/office/drawing/2014/main" id="{B0935DE7-2482-4C78-B529-C701703EC9EC}"/>
              </a:ext>
            </a:extLst>
          </p:cNvPr>
          <p:cNvGrpSpPr/>
          <p:nvPr/>
        </p:nvGrpSpPr>
        <p:grpSpPr>
          <a:xfrm>
            <a:off x="2813053" y="666456"/>
            <a:ext cx="688007" cy="95405"/>
            <a:chOff x="780176" y="1229175"/>
            <a:chExt cx="4762154" cy="100669"/>
          </a:xfrm>
        </p:grpSpPr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46D72B53-C785-4698-B949-AC166EFD01B2}"/>
                </a:ext>
              </a:extLst>
            </p:cNvPr>
            <p:cNvCxnSpPr/>
            <p:nvPr/>
          </p:nvCxnSpPr>
          <p:spPr>
            <a:xfrm rot="16200000">
              <a:off x="729843" y="1279510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3603FAE4-7191-4F31-9E0C-EF31B0F6E908}"/>
                </a:ext>
              </a:extLst>
            </p:cNvPr>
            <p:cNvCxnSpPr/>
            <p:nvPr/>
          </p:nvCxnSpPr>
          <p:spPr>
            <a:xfrm rot="16200000">
              <a:off x="5483604" y="1279509"/>
              <a:ext cx="1006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2F8A8999-DD5B-4C73-B212-12A568C825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176" y="1279508"/>
              <a:ext cx="4762154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文字方塊 215">
            <a:extLst>
              <a:ext uri="{FF2B5EF4-FFF2-40B4-BE49-F238E27FC236}">
                <a16:creationId xmlns:a16="http://schemas.microsoft.com/office/drawing/2014/main" id="{AA57F49C-EC12-461A-A780-F26487622563}"/>
              </a:ext>
            </a:extLst>
          </p:cNvPr>
          <p:cNvSpPr txBox="1"/>
          <p:nvPr/>
        </p:nvSpPr>
        <p:spPr>
          <a:xfrm>
            <a:off x="2767205" y="419645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7.8mm</a:t>
            </a:r>
            <a:endParaRPr lang="zh-TW" altLang="en-US" sz="1500" dirty="0"/>
          </a:p>
        </p:txBody>
      </p:sp>
      <p:grpSp>
        <p:nvGrpSpPr>
          <p:cNvPr id="217" name="群組 216">
            <a:extLst>
              <a:ext uri="{FF2B5EF4-FFF2-40B4-BE49-F238E27FC236}">
                <a16:creationId xmlns:a16="http://schemas.microsoft.com/office/drawing/2014/main" id="{7F77C011-BEE1-489B-8E1B-BE158EE17B4B}"/>
              </a:ext>
            </a:extLst>
          </p:cNvPr>
          <p:cNvGrpSpPr/>
          <p:nvPr/>
        </p:nvGrpSpPr>
        <p:grpSpPr>
          <a:xfrm>
            <a:off x="2584183" y="812597"/>
            <a:ext cx="149595" cy="221774"/>
            <a:chOff x="5721292" y="1082180"/>
            <a:chExt cx="260058" cy="102066"/>
          </a:xfrm>
        </p:grpSpPr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00454DF2-6DA8-422E-982D-43F55A9C3668}"/>
                </a:ext>
              </a:extLst>
            </p:cNvPr>
            <p:cNvCxnSpPr/>
            <p:nvPr/>
          </p:nvCxnSpPr>
          <p:spPr>
            <a:xfrm>
              <a:off x="5721292" y="1082180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BC5D663A-4677-40BC-B0B6-D0759F2571B4}"/>
                </a:ext>
              </a:extLst>
            </p:cNvPr>
            <p:cNvCxnSpPr/>
            <p:nvPr/>
          </p:nvCxnSpPr>
          <p:spPr>
            <a:xfrm>
              <a:off x="5721292" y="1184246"/>
              <a:ext cx="26005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DE40BE34-782B-403B-939F-2C0DE72D90A7}"/>
                </a:ext>
              </a:extLst>
            </p:cNvPr>
            <p:cNvCxnSpPr/>
            <p:nvPr/>
          </p:nvCxnSpPr>
          <p:spPr>
            <a:xfrm>
              <a:off x="5851321" y="1082180"/>
              <a:ext cx="0" cy="10066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41B3DD8A-41D6-4EB0-B239-329ECC92CECD}"/>
              </a:ext>
            </a:extLst>
          </p:cNvPr>
          <p:cNvSpPr txBox="1"/>
          <p:nvPr/>
        </p:nvSpPr>
        <p:spPr>
          <a:xfrm>
            <a:off x="2100931" y="956998"/>
            <a:ext cx="7360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" dirty="0"/>
              <a:t>1.2mm</a:t>
            </a:r>
            <a:endParaRPr lang="zh-TW" altLang="en-US" sz="1500" dirty="0"/>
          </a:p>
        </p:txBody>
      </p:sp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7A639C1F-F7A8-4911-9FDF-96F5E329B399}"/>
              </a:ext>
            </a:extLst>
          </p:cNvPr>
          <p:cNvSpPr/>
          <p:nvPr/>
        </p:nvSpPr>
        <p:spPr>
          <a:xfrm>
            <a:off x="3537979" y="314117"/>
            <a:ext cx="1129495" cy="294512"/>
          </a:xfrm>
          <a:prstGeom prst="wedgeRoundRectCallout">
            <a:avLst>
              <a:gd name="adj1" fmla="val -43857"/>
              <a:gd name="adj2" fmla="val 10522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Waveport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152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803</TotalTime>
  <Words>621</Words>
  <Application>Microsoft Office PowerPoint</Application>
  <PresentationFormat>寬螢幕</PresentationFormat>
  <Paragraphs>78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7" baseType="lpstr">
      <vt:lpstr>Microsoft JhengHei UI</vt:lpstr>
      <vt:lpstr>Calibri</vt:lpstr>
      <vt:lpstr>Calibri Light</vt:lpstr>
      <vt:lpstr>回顧</vt:lpstr>
      <vt:lpstr>整合至自偏壓收發機模組的 半透明天線</vt:lpstr>
      <vt:lpstr>目錄</vt:lpstr>
      <vt:lpstr>研究動機</vt:lpstr>
      <vt:lpstr>研究動機</vt:lpstr>
      <vt:lpstr>專題目標</vt:lpstr>
      <vt:lpstr>研究方法</vt:lpstr>
      <vt:lpstr>PowerPoint 簡報</vt:lpstr>
      <vt:lpstr>天線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硬體</vt:lpstr>
      <vt:lpstr>PowerPoint 簡報</vt:lpstr>
      <vt:lpstr>PowerPoint 簡報</vt:lpstr>
      <vt:lpstr>PowerPoint 簡報</vt:lpstr>
      <vt:lpstr>PowerPoint 簡報</vt:lpstr>
      <vt:lpstr>未來規劃</vt:lpstr>
      <vt:lpstr>組員的分工與貢獻百分比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peter890331@yahoo.com.tw</dc:creator>
  <cp:lastModifiedBy> </cp:lastModifiedBy>
  <cp:revision>49</cp:revision>
  <dcterms:created xsi:type="dcterms:W3CDTF">2020-12-19T06:29:13Z</dcterms:created>
  <dcterms:modified xsi:type="dcterms:W3CDTF">2020-12-28T14:06:37Z</dcterms:modified>
</cp:coreProperties>
</file>